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7" r:id="rId3"/>
    <p:sldId id="278" r:id="rId4"/>
    <p:sldId id="349" r:id="rId5"/>
    <p:sldId id="348" r:id="rId6"/>
    <p:sldId id="347" r:id="rId7"/>
    <p:sldId id="265" r:id="rId8"/>
    <p:sldId id="36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62" autoAdjust="0"/>
    <p:restoredTop sz="94660"/>
  </p:normalViewPr>
  <p:slideViewPr>
    <p:cSldViewPr snapToGrid="0">
      <p:cViewPr varScale="1">
        <p:scale>
          <a:sx n="84" d="100"/>
          <a:sy n="84" d="100"/>
        </p:scale>
        <p:origin x="1072"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18/11/2025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9D3AA72-EF80-004B-B81F-FF98617AE478}"/>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18/11/2025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18/11/2025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18/11/2025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18/11/2025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67688583-1A66-B245-8E4B-DFE58541D417}"/>
              </a:ext>
            </a:extLst>
          </p:cNvPr>
          <p:cNvPicPr>
            <a:picLocks noChangeAspect="1"/>
          </p:cNvPicPr>
          <p:nvPr userDrawn="1"/>
        </p:nvPicPr>
        <p:blipFill rotWithShape="1">
          <a:blip r:embed="rId2"/>
          <a:srcRect l="18198" t="28642" r="15234" b="8118"/>
          <a:stretch/>
        </p:blipFill>
        <p:spPr>
          <a:xfrm>
            <a:off x="11243733" y="6271528"/>
            <a:ext cx="728134" cy="553381"/>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18/11/2025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18/11/2025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18/11/2025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tiff"/><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6</a:t>
            </a:r>
          </a:p>
        </p:txBody>
      </p:sp>
      <p:sp>
        <p:nvSpPr>
          <p:cNvPr id="5" name="TextBox 4"/>
          <p:cNvSpPr txBox="1"/>
          <p:nvPr/>
        </p:nvSpPr>
        <p:spPr>
          <a:xfrm>
            <a:off x="339365" y="1838227"/>
            <a:ext cx="5337535" cy="2308324"/>
          </a:xfrm>
          <a:prstGeom prst="rect">
            <a:avLst/>
          </a:prstGeom>
          <a:noFill/>
        </p:spPr>
        <p:txBody>
          <a:bodyPr wrap="square" rtlCol="0">
            <a:spAutoFit/>
          </a:bodyPr>
          <a:lstStyle/>
          <a:p>
            <a:r>
              <a:rPr lang="en-AU" sz="2400" b="1" dirty="0"/>
              <a:t>Learning Objective: </a:t>
            </a:r>
            <a:r>
              <a:rPr lang="en-AU" sz="2400" b="1" i="1" dirty="0"/>
              <a:t>To understand the benefits of showing gratitude</a:t>
            </a:r>
          </a:p>
          <a:p>
            <a:endParaRPr lang="en-AU" sz="2400" b="1" i="1" dirty="0"/>
          </a:p>
          <a:p>
            <a:pPr marL="342900" lvl="0" indent="-342900">
              <a:buFont typeface="Arial" panose="020B0604020202020204" pitchFamily="34" charset="0"/>
              <a:buChar char="•"/>
            </a:pPr>
            <a:r>
              <a:rPr lang="en-AU" sz="2400" dirty="0"/>
              <a:t>I can practice gratitude</a:t>
            </a:r>
          </a:p>
          <a:p>
            <a:pPr marL="342900" indent="-342900">
              <a:buFont typeface="Arial" panose="020B0604020202020204" pitchFamily="34" charset="0"/>
              <a:buChar char="•"/>
            </a:pPr>
            <a:r>
              <a:rPr lang="en-AU" sz="2400" dirty="0"/>
              <a:t>I can reflect on the positives in my life</a:t>
            </a:r>
          </a:p>
          <a:p>
            <a:pPr marL="342900" lvl="0" indent="-342900">
              <a:buFont typeface="Arial" panose="020B0604020202020204" pitchFamily="34" charset="0"/>
              <a:buChar char="•"/>
            </a:pPr>
            <a:endParaRPr lang="en-AU" sz="2400" dirty="0"/>
          </a:p>
        </p:txBody>
      </p:sp>
      <p:pic>
        <p:nvPicPr>
          <p:cNvPr id="4" name="Picture 3">
            <a:extLst>
              <a:ext uri="{FF2B5EF4-FFF2-40B4-BE49-F238E27FC236}">
                <a16:creationId xmlns:a16="http://schemas.microsoft.com/office/drawing/2014/main" id="{73045AE7-0BB6-F340-BC71-D532AAB0D4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3640" y="1295984"/>
            <a:ext cx="4608830" cy="4176445"/>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630735735"/>
              </p:ext>
            </p:extLst>
          </p:nvPr>
        </p:nvGraphicFramePr>
        <p:xfrm>
          <a:off x="131742" y="1340866"/>
          <a:ext cx="6835588" cy="4450080"/>
        </p:xfrm>
        <a:graphic>
          <a:graphicData uri="http://schemas.openxmlformats.org/drawingml/2006/table">
            <a:tbl>
              <a:tblPr/>
              <a:tblGrid>
                <a:gridCol w="6835588">
                  <a:extLst>
                    <a:ext uri="{9D8B030D-6E8A-4147-A177-3AD203B41FA5}">
                      <a16:colId xmlns:a16="http://schemas.microsoft.com/office/drawing/2014/main" val="20000"/>
                    </a:ext>
                  </a:extLst>
                </a:gridCol>
              </a:tblGrid>
              <a:tr h="0">
                <a:tc>
                  <a:txBody>
                    <a:bodyPr/>
                    <a:lstStyle/>
                    <a:p>
                      <a:r>
                        <a:rPr lang="en-GB" sz="2600" b="1" kern="1200" dirty="0">
                          <a:solidFill>
                            <a:srgbClr val="000000"/>
                          </a:solidFill>
                          <a:effectLst/>
                          <a:latin typeface="+mn-lt"/>
                          <a:ea typeface="+mn-ea"/>
                          <a:cs typeface="+mn-cs"/>
                        </a:rPr>
                        <a:t>Showing gratitude is showing what you are grateful and thankful for. For example, I am grateful I have a comfortable home to shelter me from the rain. </a:t>
                      </a:r>
                    </a:p>
                    <a:p>
                      <a:r>
                        <a:rPr lang="en-GB" sz="2600" b="1" kern="1200" dirty="0">
                          <a:solidFill>
                            <a:srgbClr val="000000"/>
                          </a:solidFill>
                          <a:effectLst/>
                          <a:latin typeface="+mn-lt"/>
                          <a:ea typeface="+mn-ea"/>
                          <a:cs typeface="+mn-cs"/>
                        </a:rPr>
                        <a:t>Naturally, we like to compare ourselves to others and we see numerous things on TV that we want and may begin to feel it’s not fair if we can’t have them. However, it can be easy to think too much like this and forget all the brilliant things that we do have. When we stop and reflect we can realise how lucky we are.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TextBox 5"/>
          <p:cNvSpPr txBox="1"/>
          <p:nvPr/>
        </p:nvSpPr>
        <p:spPr>
          <a:xfrm>
            <a:off x="3685415" y="52606"/>
            <a:ext cx="4989571" cy="830997"/>
          </a:xfrm>
          <a:prstGeom prst="rect">
            <a:avLst/>
          </a:prstGeom>
          <a:noFill/>
        </p:spPr>
        <p:txBody>
          <a:bodyPr wrap="non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is Gratitude?</a:t>
            </a:r>
            <a:endParaRPr lang="en-GB" sz="4800" b="1" dirty="0">
              <a:solidFill>
                <a:srgbClr val="FF0000"/>
              </a:solidFill>
            </a:endParaRPr>
          </a:p>
        </p:txBody>
      </p:sp>
      <p:sp>
        <p:nvSpPr>
          <p:cNvPr id="9" name="TextBox 8">
            <a:extLst>
              <a:ext uri="{FF2B5EF4-FFF2-40B4-BE49-F238E27FC236}">
                <a16:creationId xmlns:a16="http://schemas.microsoft.com/office/drawing/2014/main" id="{91C277FA-A19B-6E41-A04E-CB76848EB88B}"/>
              </a:ext>
            </a:extLst>
          </p:cNvPr>
          <p:cNvSpPr txBox="1"/>
          <p:nvPr/>
        </p:nvSpPr>
        <p:spPr>
          <a:xfrm>
            <a:off x="131742" y="6365557"/>
            <a:ext cx="10018168" cy="492443"/>
          </a:xfrm>
          <a:prstGeom prst="rect">
            <a:avLst/>
          </a:prstGeom>
          <a:noFill/>
        </p:spPr>
        <p:txBody>
          <a:bodyPr wrap="square" rtlCol="0">
            <a:spAutoFit/>
          </a:bodyPr>
          <a:lstStyle/>
          <a:p>
            <a:r>
              <a:rPr lang="en-GB" sz="2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Why do you think it is important to think of things you are grateful for? </a:t>
            </a:r>
            <a:endParaRPr lang="en-GB" sz="2600" b="1" dirty="0"/>
          </a:p>
        </p:txBody>
      </p:sp>
      <p:pic>
        <p:nvPicPr>
          <p:cNvPr id="2" name="Picture 1">
            <a:extLst>
              <a:ext uri="{FF2B5EF4-FFF2-40B4-BE49-F238E27FC236}">
                <a16:creationId xmlns:a16="http://schemas.microsoft.com/office/drawing/2014/main" id="{AC832DB3-62C1-014A-9461-BEEA18E31E95}"/>
              </a:ext>
            </a:extLst>
          </p:cNvPr>
          <p:cNvPicPr>
            <a:picLocks noChangeAspect="1"/>
          </p:cNvPicPr>
          <p:nvPr/>
        </p:nvPicPr>
        <p:blipFill>
          <a:blip r:embed="rId2"/>
          <a:stretch>
            <a:fillRect/>
          </a:stretch>
        </p:blipFill>
        <p:spPr>
          <a:xfrm>
            <a:off x="7835900" y="1687641"/>
            <a:ext cx="3733248" cy="3554701"/>
          </a:xfrm>
          <a:prstGeom prst="rect">
            <a:avLst/>
          </a:prstGeom>
        </p:spPr>
      </p:pic>
    </p:spTree>
    <p:extLst>
      <p:ext uri="{BB962C8B-B14F-4D97-AF65-F5344CB8AC3E}">
        <p14:creationId xmlns:p14="http://schemas.microsoft.com/office/powerpoint/2010/main" val="37925615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506906054"/>
              </p:ext>
            </p:extLst>
          </p:nvPr>
        </p:nvGraphicFramePr>
        <p:xfrm>
          <a:off x="2294478" y="2869530"/>
          <a:ext cx="7886946" cy="1280160"/>
        </p:xfrm>
        <a:graphic>
          <a:graphicData uri="http://schemas.openxmlformats.org/drawingml/2006/table">
            <a:tbl>
              <a:tblPr/>
              <a:tblGrid>
                <a:gridCol w="7886946">
                  <a:extLst>
                    <a:ext uri="{9D8B030D-6E8A-4147-A177-3AD203B41FA5}">
                      <a16:colId xmlns:a16="http://schemas.microsoft.com/office/drawing/2014/main" val="20000"/>
                    </a:ext>
                  </a:extLst>
                </a:gridCol>
              </a:tblGrid>
              <a:tr h="0">
                <a:tc>
                  <a:txBody>
                    <a:bodyPr/>
                    <a:lstStyle/>
                    <a:p>
                      <a:r>
                        <a:rPr lang="en-GB" sz="2600" b="1" kern="1200" dirty="0">
                          <a:solidFill>
                            <a:srgbClr val="000000"/>
                          </a:solidFill>
                          <a:effectLst/>
                          <a:latin typeface="+mn-lt"/>
                          <a:ea typeface="+mn-ea"/>
                          <a:cs typeface="+mn-cs"/>
                        </a:rPr>
                        <a:t>Taking time to reflect on things that have gone well for you and things that you are thankful for can have great benefits for your health. Here are some examples: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TextBox 5"/>
          <p:cNvSpPr txBox="1"/>
          <p:nvPr/>
        </p:nvSpPr>
        <p:spPr>
          <a:xfrm>
            <a:off x="3916085" y="56101"/>
            <a:ext cx="4544185" cy="1569660"/>
          </a:xfrm>
          <a:prstGeom prst="rect">
            <a:avLst/>
          </a:prstGeom>
          <a:noFill/>
        </p:spPr>
        <p:txBody>
          <a:bodyPr wrap="square" rtlCol="0">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The Benefits of Gratitude</a:t>
            </a:r>
            <a:endParaRPr lang="en-GB" sz="4800" b="1" dirty="0">
              <a:solidFill>
                <a:srgbClr val="FF0000"/>
              </a:solidFill>
            </a:endParaRPr>
          </a:p>
        </p:txBody>
      </p:sp>
      <p:grpSp>
        <p:nvGrpSpPr>
          <p:cNvPr id="5" name="Group 4">
            <a:extLst>
              <a:ext uri="{FF2B5EF4-FFF2-40B4-BE49-F238E27FC236}">
                <a16:creationId xmlns:a16="http://schemas.microsoft.com/office/drawing/2014/main" id="{ED5358CA-6396-524B-935F-2031E2B584C1}"/>
              </a:ext>
            </a:extLst>
          </p:cNvPr>
          <p:cNvGrpSpPr/>
          <p:nvPr/>
        </p:nvGrpSpPr>
        <p:grpSpPr>
          <a:xfrm>
            <a:off x="8625550" y="760746"/>
            <a:ext cx="3264363" cy="1754326"/>
            <a:chOff x="7697864" y="214124"/>
            <a:chExt cx="3264363" cy="1754326"/>
          </a:xfrm>
        </p:grpSpPr>
        <p:sp>
          <p:nvSpPr>
            <p:cNvPr id="7" name="TextBox 6">
              <a:extLst>
                <a:ext uri="{FF2B5EF4-FFF2-40B4-BE49-F238E27FC236}">
                  <a16:creationId xmlns:a16="http://schemas.microsoft.com/office/drawing/2014/main" id="{CA7D8BAE-9AA6-834D-B163-88E58C007B7E}"/>
                </a:ext>
              </a:extLst>
            </p:cNvPr>
            <p:cNvSpPr txBox="1"/>
            <p:nvPr/>
          </p:nvSpPr>
          <p:spPr>
            <a:xfrm>
              <a:off x="7697864" y="214124"/>
              <a:ext cx="3264363" cy="1754326"/>
            </a:xfrm>
            <a:prstGeom prst="rect">
              <a:avLst/>
            </a:prstGeom>
            <a:noFill/>
            <a:ln w="28575">
              <a:solidFill>
                <a:schemeClr val="accent1"/>
              </a:solidFill>
            </a:ln>
          </p:spPr>
          <p:txBody>
            <a:bodyPr wrap="square" rtlCol="0">
              <a:spAutoFit/>
            </a:bodyPr>
            <a:lstStyle/>
            <a:p>
              <a:r>
                <a:rPr lang="en-GB" b="1" dirty="0">
                  <a:solidFill>
                    <a:prstClr val="black"/>
                  </a:solidFill>
                </a:rPr>
                <a:t>An improved focus and better concentration</a:t>
              </a:r>
            </a:p>
            <a:p>
              <a:endParaRPr lang="en-GB" dirty="0">
                <a:solidFill>
                  <a:prstClr val="black"/>
                </a:solidFill>
              </a:endParaRPr>
            </a:p>
            <a:p>
              <a:endParaRPr lang="en-GB" dirty="0">
                <a:solidFill>
                  <a:prstClr val="black"/>
                </a:solidFill>
              </a:endParaRPr>
            </a:p>
            <a:p>
              <a:endParaRPr lang="en-GB" dirty="0">
                <a:solidFill>
                  <a:prstClr val="black"/>
                </a:solidFill>
              </a:endParaRPr>
            </a:p>
            <a:p>
              <a:endParaRPr lang="en-GB" dirty="0">
                <a:solidFill>
                  <a:prstClr val="black"/>
                </a:solidFill>
              </a:endParaRPr>
            </a:p>
          </p:txBody>
        </p:sp>
        <p:pic>
          <p:nvPicPr>
            <p:cNvPr id="8" name="Picture 4" descr="Concentration[1]">
              <a:extLst>
                <a:ext uri="{FF2B5EF4-FFF2-40B4-BE49-F238E27FC236}">
                  <a16:creationId xmlns:a16="http://schemas.microsoft.com/office/drawing/2014/main" id="{95C906B6-F75B-1543-88CE-30E42FA6EB6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330045" y="760518"/>
              <a:ext cx="1217083"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Group 9">
            <a:extLst>
              <a:ext uri="{FF2B5EF4-FFF2-40B4-BE49-F238E27FC236}">
                <a16:creationId xmlns:a16="http://schemas.microsoft.com/office/drawing/2014/main" id="{42055D46-7704-1E4B-AA42-DF89A2645D6C}"/>
              </a:ext>
            </a:extLst>
          </p:cNvPr>
          <p:cNvGrpSpPr/>
          <p:nvPr/>
        </p:nvGrpSpPr>
        <p:grpSpPr>
          <a:xfrm>
            <a:off x="8930934" y="4372270"/>
            <a:ext cx="2958980" cy="1477328"/>
            <a:chOff x="8743639" y="3358448"/>
            <a:chExt cx="2958980" cy="1477328"/>
          </a:xfrm>
        </p:grpSpPr>
        <p:sp>
          <p:nvSpPr>
            <p:cNvPr id="11" name="TextBox 10">
              <a:extLst>
                <a:ext uri="{FF2B5EF4-FFF2-40B4-BE49-F238E27FC236}">
                  <a16:creationId xmlns:a16="http://schemas.microsoft.com/office/drawing/2014/main" id="{842F7834-DC8D-E447-A51E-0B3ED73E9E98}"/>
                </a:ext>
              </a:extLst>
            </p:cNvPr>
            <p:cNvSpPr txBox="1"/>
            <p:nvPr/>
          </p:nvSpPr>
          <p:spPr>
            <a:xfrm>
              <a:off x="8743639" y="3358448"/>
              <a:ext cx="2958980" cy="1477328"/>
            </a:xfrm>
            <a:prstGeom prst="rect">
              <a:avLst/>
            </a:prstGeom>
            <a:noFill/>
            <a:ln w="28575">
              <a:solidFill>
                <a:schemeClr val="accent1"/>
              </a:solidFill>
            </a:ln>
          </p:spPr>
          <p:txBody>
            <a:bodyPr wrap="square" rtlCol="0">
              <a:spAutoFit/>
            </a:bodyPr>
            <a:lstStyle/>
            <a:p>
              <a:r>
                <a:rPr lang="en-GB" b="1" dirty="0">
                  <a:solidFill>
                    <a:prstClr val="black"/>
                  </a:solidFill>
                </a:rPr>
                <a:t>Better sleep</a:t>
              </a:r>
            </a:p>
            <a:p>
              <a:endParaRPr lang="en-GB" dirty="0">
                <a:solidFill>
                  <a:prstClr val="black"/>
                </a:solidFill>
              </a:endParaRPr>
            </a:p>
            <a:p>
              <a:endParaRPr lang="en-GB" dirty="0">
                <a:solidFill>
                  <a:prstClr val="black"/>
                </a:solidFill>
              </a:endParaRPr>
            </a:p>
            <a:p>
              <a:endParaRPr lang="en-GB" dirty="0">
                <a:solidFill>
                  <a:prstClr val="black"/>
                </a:solidFill>
              </a:endParaRPr>
            </a:p>
            <a:p>
              <a:endParaRPr lang="en-GB" dirty="0">
                <a:solidFill>
                  <a:prstClr val="black"/>
                </a:solidFill>
              </a:endParaRPr>
            </a:p>
          </p:txBody>
        </p:sp>
        <p:pic>
          <p:nvPicPr>
            <p:cNvPr id="12" name="Picture 6" descr="sleep[1]">
              <a:extLst>
                <a:ext uri="{FF2B5EF4-FFF2-40B4-BE49-F238E27FC236}">
                  <a16:creationId xmlns:a16="http://schemas.microsoft.com/office/drawing/2014/main" id="{FC97DD00-3488-754A-8B3A-11041351ADE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344801" y="3665711"/>
              <a:ext cx="1706033"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Group 13">
            <a:extLst>
              <a:ext uri="{FF2B5EF4-FFF2-40B4-BE49-F238E27FC236}">
                <a16:creationId xmlns:a16="http://schemas.microsoft.com/office/drawing/2014/main" id="{FC2C7234-8854-CA44-875E-90438719BCB5}"/>
              </a:ext>
            </a:extLst>
          </p:cNvPr>
          <p:cNvGrpSpPr/>
          <p:nvPr/>
        </p:nvGrpSpPr>
        <p:grpSpPr>
          <a:xfrm>
            <a:off x="4662594" y="4680509"/>
            <a:ext cx="3225770" cy="1477328"/>
            <a:chOff x="7717538" y="5114736"/>
            <a:chExt cx="3784048" cy="1477328"/>
          </a:xfrm>
        </p:grpSpPr>
        <p:sp>
          <p:nvSpPr>
            <p:cNvPr id="15" name="TextBox 14">
              <a:extLst>
                <a:ext uri="{FF2B5EF4-FFF2-40B4-BE49-F238E27FC236}">
                  <a16:creationId xmlns:a16="http://schemas.microsoft.com/office/drawing/2014/main" id="{8097B3A1-DBA0-384A-9D25-A4A0032EBBD9}"/>
                </a:ext>
              </a:extLst>
            </p:cNvPr>
            <p:cNvSpPr txBox="1"/>
            <p:nvPr/>
          </p:nvSpPr>
          <p:spPr>
            <a:xfrm>
              <a:off x="7717538" y="5114736"/>
              <a:ext cx="3784048" cy="1477328"/>
            </a:xfrm>
            <a:prstGeom prst="rect">
              <a:avLst/>
            </a:prstGeom>
            <a:noFill/>
            <a:ln w="28575">
              <a:solidFill>
                <a:schemeClr val="accent1"/>
              </a:solidFill>
            </a:ln>
          </p:spPr>
          <p:txBody>
            <a:bodyPr wrap="square" rtlCol="0">
              <a:spAutoFit/>
            </a:bodyPr>
            <a:lstStyle/>
            <a:p>
              <a:r>
                <a:rPr lang="en-GB" b="1" dirty="0">
                  <a:solidFill>
                    <a:prstClr val="black"/>
                  </a:solidFill>
                </a:rPr>
                <a:t>More enthusiastic.</a:t>
              </a:r>
            </a:p>
            <a:p>
              <a:endParaRPr lang="en-GB" dirty="0">
                <a:solidFill>
                  <a:prstClr val="black"/>
                </a:solidFill>
              </a:endParaRPr>
            </a:p>
            <a:p>
              <a:endParaRPr lang="en-GB" dirty="0">
                <a:solidFill>
                  <a:prstClr val="black"/>
                </a:solidFill>
              </a:endParaRPr>
            </a:p>
            <a:p>
              <a:endParaRPr lang="en-GB" dirty="0">
                <a:solidFill>
                  <a:prstClr val="black"/>
                </a:solidFill>
              </a:endParaRPr>
            </a:p>
            <a:p>
              <a:endParaRPr lang="en-GB" dirty="0">
                <a:solidFill>
                  <a:prstClr val="black"/>
                </a:solidFill>
              </a:endParaRPr>
            </a:p>
          </p:txBody>
        </p:sp>
        <p:pic>
          <p:nvPicPr>
            <p:cNvPr id="16" name="Picture 3">
              <a:extLst>
                <a:ext uri="{FF2B5EF4-FFF2-40B4-BE49-F238E27FC236}">
                  <a16:creationId xmlns:a16="http://schemas.microsoft.com/office/drawing/2014/main" id="{BB9DDC78-0140-FA4D-9C2A-C0667012814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705079" y="5505527"/>
              <a:ext cx="1808965" cy="998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7" name="Group 16">
            <a:extLst>
              <a:ext uri="{FF2B5EF4-FFF2-40B4-BE49-F238E27FC236}">
                <a16:creationId xmlns:a16="http://schemas.microsoft.com/office/drawing/2014/main" id="{A7D72558-63C3-FF47-A70F-29C81AE900E9}"/>
              </a:ext>
            </a:extLst>
          </p:cNvPr>
          <p:cNvGrpSpPr/>
          <p:nvPr/>
        </p:nvGrpSpPr>
        <p:grpSpPr>
          <a:xfrm>
            <a:off x="266448" y="4434581"/>
            <a:ext cx="3353576" cy="1477328"/>
            <a:chOff x="1218423" y="5103657"/>
            <a:chExt cx="4204997" cy="1425390"/>
          </a:xfrm>
        </p:grpSpPr>
        <p:sp>
          <p:nvSpPr>
            <p:cNvPr id="18" name="TextBox 17">
              <a:extLst>
                <a:ext uri="{FF2B5EF4-FFF2-40B4-BE49-F238E27FC236}">
                  <a16:creationId xmlns:a16="http://schemas.microsoft.com/office/drawing/2014/main" id="{8F84363C-527F-F440-82C4-7AA67CF20C9E}"/>
                </a:ext>
              </a:extLst>
            </p:cNvPr>
            <p:cNvSpPr txBox="1"/>
            <p:nvPr/>
          </p:nvSpPr>
          <p:spPr>
            <a:xfrm>
              <a:off x="1218423" y="5103657"/>
              <a:ext cx="4204997" cy="1425390"/>
            </a:xfrm>
            <a:prstGeom prst="rect">
              <a:avLst/>
            </a:prstGeom>
            <a:noFill/>
            <a:ln w="28575">
              <a:solidFill>
                <a:schemeClr val="accent1"/>
              </a:solidFill>
            </a:ln>
          </p:spPr>
          <p:txBody>
            <a:bodyPr wrap="square" rtlCol="0">
              <a:spAutoFit/>
            </a:bodyPr>
            <a:lstStyle/>
            <a:p>
              <a:r>
                <a:rPr lang="en-GB" b="1" dirty="0">
                  <a:solidFill>
                    <a:prstClr val="black"/>
                  </a:solidFill>
                </a:rPr>
                <a:t>Feeling happier and better about yourself</a:t>
              </a:r>
            </a:p>
            <a:p>
              <a:endParaRPr lang="en-GB" dirty="0">
                <a:solidFill>
                  <a:prstClr val="black"/>
                </a:solidFill>
              </a:endParaRPr>
            </a:p>
            <a:p>
              <a:endParaRPr lang="en-GB" dirty="0">
                <a:solidFill>
                  <a:prstClr val="black"/>
                </a:solidFill>
              </a:endParaRPr>
            </a:p>
          </p:txBody>
        </p:sp>
        <p:pic>
          <p:nvPicPr>
            <p:cNvPr id="19" name="Picture 3">
              <a:extLst>
                <a:ext uri="{FF2B5EF4-FFF2-40B4-BE49-F238E27FC236}">
                  <a16:creationId xmlns:a16="http://schemas.microsoft.com/office/drawing/2014/main" id="{92F62EB7-07C8-2E4F-BEC1-31D902D03906}"/>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601134" y="5600296"/>
              <a:ext cx="1229095" cy="82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0" name="Group 19">
            <a:extLst>
              <a:ext uri="{FF2B5EF4-FFF2-40B4-BE49-F238E27FC236}">
                <a16:creationId xmlns:a16="http://schemas.microsoft.com/office/drawing/2014/main" id="{6ACD0244-D3EE-3647-B042-45A94994FAA9}"/>
              </a:ext>
            </a:extLst>
          </p:cNvPr>
          <p:cNvGrpSpPr/>
          <p:nvPr/>
        </p:nvGrpSpPr>
        <p:grpSpPr>
          <a:xfrm>
            <a:off x="266448" y="822301"/>
            <a:ext cx="3484357" cy="1692771"/>
            <a:chOff x="336870" y="4328164"/>
            <a:chExt cx="3484357" cy="1692771"/>
          </a:xfrm>
        </p:grpSpPr>
        <p:sp>
          <p:nvSpPr>
            <p:cNvPr id="21" name="TextBox 20">
              <a:extLst>
                <a:ext uri="{FF2B5EF4-FFF2-40B4-BE49-F238E27FC236}">
                  <a16:creationId xmlns:a16="http://schemas.microsoft.com/office/drawing/2014/main" id="{0117AC7B-4A35-6046-8806-C70A92AEC22A}"/>
                </a:ext>
              </a:extLst>
            </p:cNvPr>
            <p:cNvSpPr txBox="1"/>
            <p:nvPr/>
          </p:nvSpPr>
          <p:spPr>
            <a:xfrm>
              <a:off x="336870" y="4328164"/>
              <a:ext cx="3484357" cy="1692771"/>
            </a:xfrm>
            <a:prstGeom prst="rect">
              <a:avLst/>
            </a:prstGeom>
            <a:noFill/>
            <a:ln w="28575">
              <a:solidFill>
                <a:schemeClr val="accent1"/>
              </a:solidFill>
            </a:ln>
          </p:spPr>
          <p:txBody>
            <a:bodyPr wrap="square" rtlCol="0">
              <a:spAutoFit/>
            </a:bodyPr>
            <a:lstStyle/>
            <a:p>
              <a:r>
                <a:rPr lang="en-GB" b="1" dirty="0">
                  <a:solidFill>
                    <a:prstClr val="black"/>
                  </a:solidFill>
                </a:rPr>
                <a:t>Less likely to get sick</a:t>
              </a:r>
            </a:p>
            <a:p>
              <a:endParaRPr lang="en-GB" b="1" dirty="0">
                <a:solidFill>
                  <a:prstClr val="black"/>
                </a:solidFill>
              </a:endParaRPr>
            </a:p>
            <a:p>
              <a:endParaRPr lang="en-GB" b="1" dirty="0">
                <a:solidFill>
                  <a:prstClr val="black"/>
                </a:solidFill>
              </a:endParaRPr>
            </a:p>
            <a:p>
              <a:endParaRPr lang="en-GB" b="1" dirty="0">
                <a:solidFill>
                  <a:prstClr val="black"/>
                </a:solidFill>
              </a:endParaRPr>
            </a:p>
            <a:p>
              <a:r>
                <a:rPr lang="en-GB" sz="1600" dirty="0">
                  <a:solidFill>
                    <a:prstClr val="black"/>
                  </a:solidFill>
                </a:rPr>
                <a:t>During sleep your body will get rid of any nasty  invaders to keep you healthy. </a:t>
              </a:r>
            </a:p>
          </p:txBody>
        </p:sp>
        <p:pic>
          <p:nvPicPr>
            <p:cNvPr id="22" name="Picture 21">
              <a:extLst>
                <a:ext uri="{FF2B5EF4-FFF2-40B4-BE49-F238E27FC236}">
                  <a16:creationId xmlns:a16="http://schemas.microsoft.com/office/drawing/2014/main" id="{253C3546-0B7B-694D-A445-70656F1DA5E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45007" y="4660533"/>
              <a:ext cx="785283" cy="847088"/>
            </a:xfrm>
            <a:prstGeom prst="rect">
              <a:avLst/>
            </a:prstGeom>
          </p:spPr>
        </p:pic>
      </p:grpSp>
    </p:spTree>
    <p:extLst>
      <p:ext uri="{BB962C8B-B14F-4D97-AF65-F5344CB8AC3E}">
        <p14:creationId xmlns:p14="http://schemas.microsoft.com/office/powerpoint/2010/main" val="8444875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588891043"/>
              </p:ext>
            </p:extLst>
          </p:nvPr>
        </p:nvGraphicFramePr>
        <p:xfrm>
          <a:off x="385654" y="1436088"/>
          <a:ext cx="5663357" cy="4053840"/>
        </p:xfrm>
        <a:graphic>
          <a:graphicData uri="http://schemas.openxmlformats.org/drawingml/2006/table">
            <a:tbl>
              <a:tblPr/>
              <a:tblGrid>
                <a:gridCol w="5663357">
                  <a:extLst>
                    <a:ext uri="{9D8B030D-6E8A-4147-A177-3AD203B41FA5}">
                      <a16:colId xmlns:a16="http://schemas.microsoft.com/office/drawing/2014/main" val="20000"/>
                    </a:ext>
                  </a:extLst>
                </a:gridCol>
              </a:tblGrid>
              <a:tr h="0">
                <a:tc>
                  <a:txBody>
                    <a:bodyPr/>
                    <a:lstStyle/>
                    <a:p>
                      <a:r>
                        <a:rPr lang="en-GB" sz="2600" b="1" kern="1200" dirty="0">
                          <a:solidFill>
                            <a:srgbClr val="000000"/>
                          </a:solidFill>
                          <a:effectLst/>
                          <a:latin typeface="+mn-lt"/>
                          <a:ea typeface="+mn-ea"/>
                          <a:cs typeface="+mn-cs"/>
                        </a:rPr>
                        <a:t>Creating ourselves and our world positively every day is great for our mental health but it is difficult as we forget to give ourselves the time to stop and reflect.  </a:t>
                      </a:r>
                    </a:p>
                    <a:p>
                      <a:r>
                        <a:rPr lang="en-GB" sz="2600" b="1" kern="1200" dirty="0">
                          <a:solidFill>
                            <a:srgbClr val="000000"/>
                          </a:solidFill>
                          <a:effectLst/>
                          <a:latin typeface="+mn-lt"/>
                          <a:ea typeface="+mn-ea"/>
                          <a:cs typeface="+mn-cs"/>
                        </a:rPr>
                        <a:t>However, a subtle but powerful practice by reflecting and writing down what went well for you and what you are grateful for during the week can be a huge benefit for your mental health.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TextBox 5"/>
          <p:cNvSpPr txBox="1"/>
          <p:nvPr/>
        </p:nvSpPr>
        <p:spPr>
          <a:xfrm>
            <a:off x="3685415" y="52606"/>
            <a:ext cx="4950779" cy="830997"/>
          </a:xfrm>
          <a:prstGeom prst="rect">
            <a:avLst/>
          </a:prstGeom>
          <a:noFill/>
        </p:spPr>
        <p:txBody>
          <a:bodyPr wrap="non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Showing Gratitude</a:t>
            </a:r>
            <a:endParaRPr lang="en-GB" sz="4800" b="1" dirty="0">
              <a:solidFill>
                <a:srgbClr val="FF0000"/>
              </a:solidFill>
            </a:endParaRPr>
          </a:p>
        </p:txBody>
      </p:sp>
      <p:sp>
        <p:nvSpPr>
          <p:cNvPr id="9" name="TextBox 8">
            <a:extLst>
              <a:ext uri="{FF2B5EF4-FFF2-40B4-BE49-F238E27FC236}">
                <a16:creationId xmlns:a16="http://schemas.microsoft.com/office/drawing/2014/main" id="{91C277FA-A19B-6E41-A04E-CB76848EB88B}"/>
              </a:ext>
            </a:extLst>
          </p:cNvPr>
          <p:cNvSpPr txBox="1"/>
          <p:nvPr/>
        </p:nvSpPr>
        <p:spPr>
          <a:xfrm>
            <a:off x="0" y="6248210"/>
            <a:ext cx="10018168" cy="646331"/>
          </a:xfrm>
          <a:prstGeom prst="rect">
            <a:avLst/>
          </a:prstGeom>
          <a:noFill/>
        </p:spPr>
        <p:txBody>
          <a:bodyPr wrap="square" rtlCol="0">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Let’s give this a try. </a:t>
            </a:r>
            <a:endParaRPr lang="en-GB" sz="2400" b="1" dirty="0"/>
          </a:p>
        </p:txBody>
      </p:sp>
      <p:pic>
        <p:nvPicPr>
          <p:cNvPr id="7" name="Picture 6">
            <a:extLst>
              <a:ext uri="{FF2B5EF4-FFF2-40B4-BE49-F238E27FC236}">
                <a16:creationId xmlns:a16="http://schemas.microsoft.com/office/drawing/2014/main" id="{B8BF59F6-B592-194C-A78E-C77904ADFC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0360" y="1110249"/>
            <a:ext cx="4556760" cy="4556760"/>
          </a:xfrm>
          <a:prstGeom prst="rect">
            <a:avLst/>
          </a:prstGeom>
        </p:spPr>
      </p:pic>
    </p:spTree>
    <p:extLst>
      <p:ext uri="{BB962C8B-B14F-4D97-AF65-F5344CB8AC3E}">
        <p14:creationId xmlns:p14="http://schemas.microsoft.com/office/powerpoint/2010/main" val="35787282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nvPr>
        </p:nvGraphicFramePr>
        <p:xfrm>
          <a:off x="0" y="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1646223331"/>
              </p:ext>
            </p:extLst>
          </p:nvPr>
        </p:nvGraphicFramePr>
        <p:xfrm>
          <a:off x="266700" y="1005840"/>
          <a:ext cx="5829300" cy="4846320"/>
        </p:xfrm>
        <a:graphic>
          <a:graphicData uri="http://schemas.openxmlformats.org/drawingml/2006/table">
            <a:tbl>
              <a:tblPr/>
              <a:tblGrid>
                <a:gridCol w="5829300">
                  <a:extLst>
                    <a:ext uri="{9D8B030D-6E8A-4147-A177-3AD203B41FA5}">
                      <a16:colId xmlns:a16="http://schemas.microsoft.com/office/drawing/2014/main" val="20000"/>
                    </a:ext>
                  </a:extLst>
                </a:gridCol>
              </a:tblGrid>
              <a:tr h="0">
                <a:tc>
                  <a:txBody>
                    <a:bodyPr/>
                    <a:lstStyle/>
                    <a:p>
                      <a:r>
                        <a:rPr lang="en-GB" sz="2600" b="0" kern="1200" dirty="0">
                          <a:solidFill>
                            <a:srgbClr val="000000"/>
                          </a:solidFill>
                          <a:effectLst/>
                          <a:latin typeface="+mn-lt"/>
                          <a:ea typeface="+mn-ea"/>
                          <a:cs typeface="+mn-cs"/>
                        </a:rPr>
                        <a:t>On the worksheet provided, Write down three things that you are grateful for and three things that have gone well for you in the last seven days.  This can be based on anything inside or outside of school. E.g. I am grateful for my home. I learnt a new trick on my skateboard.  </a:t>
                      </a:r>
                    </a:p>
                    <a:p>
                      <a:endParaRPr lang="en-GB" sz="2600" b="0" kern="1200" dirty="0">
                        <a:solidFill>
                          <a:srgbClr val="000000"/>
                        </a:solidFill>
                        <a:effectLst/>
                        <a:latin typeface="+mn-lt"/>
                        <a:ea typeface="+mn-ea"/>
                        <a:cs typeface="+mn-cs"/>
                      </a:endParaRPr>
                    </a:p>
                    <a:p>
                      <a:r>
                        <a:rPr lang="en-GB" sz="2600" b="1" u="sng" kern="1200" dirty="0">
                          <a:solidFill>
                            <a:srgbClr val="000000"/>
                          </a:solidFill>
                          <a:effectLst/>
                          <a:latin typeface="+mn-lt"/>
                          <a:ea typeface="+mn-ea"/>
                          <a:cs typeface="+mn-cs"/>
                        </a:rPr>
                        <a:t>Extension</a:t>
                      </a:r>
                    </a:p>
                    <a:p>
                      <a:r>
                        <a:rPr lang="en-GB" sz="2600" b="0" kern="1200" dirty="0">
                          <a:solidFill>
                            <a:srgbClr val="000000"/>
                          </a:solidFill>
                          <a:effectLst/>
                          <a:latin typeface="+mn-lt"/>
                          <a:ea typeface="+mn-ea"/>
                          <a:cs typeface="+mn-cs"/>
                        </a:rPr>
                        <a:t>If you could buy a gift for someone who you are thankful to. What would you buy and why?  </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88B00661-AA55-154F-98BD-13CC137E6A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4063" y="205740"/>
            <a:ext cx="4582791" cy="64465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009681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87342" y="0"/>
            <a:ext cx="9731638" cy="1015663"/>
          </a:xfrm>
          <a:prstGeom prst="rect">
            <a:avLst/>
          </a:prstGeom>
          <a:noFill/>
        </p:spPr>
        <p:txBody>
          <a:bodyPr wrap="none" rtlCol="0">
            <a:spAutoFit/>
          </a:bodyPr>
          <a:lstStyle/>
          <a:p>
            <a:r>
              <a:rPr lang="en-GB" sz="6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Let’s recap what </a:t>
            </a:r>
            <a:r>
              <a:rPr lang="en-GB" sz="60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we’ve learnt</a:t>
            </a:r>
            <a:endParaRPr lang="en-GB" sz="6000" b="1" dirty="0">
              <a:solidFill>
                <a:srgbClr val="FF0000"/>
              </a:solidFill>
            </a:endParaRPr>
          </a:p>
        </p:txBody>
      </p:sp>
      <p:sp>
        <p:nvSpPr>
          <p:cNvPr id="3" name="TextBox 2"/>
          <p:cNvSpPr txBox="1"/>
          <p:nvPr/>
        </p:nvSpPr>
        <p:spPr>
          <a:xfrm>
            <a:off x="1387342" y="2479438"/>
            <a:ext cx="9484170" cy="224676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800" b="1" dirty="0"/>
              <a:t>Discuss with a partner or as a class: </a:t>
            </a:r>
          </a:p>
          <a:p>
            <a:pPr algn="ctr"/>
            <a:r>
              <a:rPr lang="en-GB" sz="2800" dirty="0"/>
              <a:t>What are you grateful for?</a:t>
            </a:r>
          </a:p>
          <a:p>
            <a:pPr algn="ctr"/>
            <a:r>
              <a:rPr lang="en-GB" sz="2800" dirty="0"/>
              <a:t>Who in particular would you like to say thank you to and why?</a:t>
            </a:r>
          </a:p>
          <a:p>
            <a:pPr algn="ctr"/>
            <a:endParaRPr lang="en-GB" sz="2800" dirty="0"/>
          </a:p>
          <a:p>
            <a:pPr algn="ctr"/>
            <a:r>
              <a:rPr lang="en-GB" sz="2800" dirty="0"/>
              <a:t>Remember to practice gratitude every week.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pic>
        <p:nvPicPr>
          <p:cNvPr id="6" name="Picture 5">
            <a:extLst>
              <a:ext uri="{FF2B5EF4-FFF2-40B4-BE49-F238E27FC236}">
                <a16:creationId xmlns:a16="http://schemas.microsoft.com/office/drawing/2014/main" id="{FED2A16D-5703-5B4D-B54F-A66900A245B9}"/>
              </a:ext>
            </a:extLst>
          </p:cNvPr>
          <p:cNvPicPr>
            <a:picLocks noChangeAspect="1"/>
          </p:cNvPicPr>
          <p:nvPr/>
        </p:nvPicPr>
        <p:blipFill rotWithShape="1">
          <a:blip r:embed="rId3">
            <a:extLst>
              <a:ext uri="{28A0092B-C50C-407E-A947-70E740481C1C}">
                <a14:useLocalDpi xmlns:a14="http://schemas.microsoft.com/office/drawing/2010/main" val="0"/>
              </a:ext>
            </a:extLst>
          </a:blip>
          <a:srcRect t="23421" b="22877"/>
          <a:stretch/>
        </p:blipFill>
        <p:spPr>
          <a:xfrm>
            <a:off x="841238" y="1386839"/>
            <a:ext cx="2938282" cy="1577907"/>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5196976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4224</TotalTime>
  <Words>491</Words>
  <Application>Microsoft Macintosh PowerPoint</Application>
  <PresentationFormat>Widescreen</PresentationFormat>
  <Paragraphs>47</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Retrospect</vt:lpstr>
      <vt:lpstr>PowerPoint Presentation</vt:lpstr>
      <vt:lpstr>Lesson 6</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69</cp:revision>
  <dcterms:created xsi:type="dcterms:W3CDTF">2015-12-16T03:40:36Z</dcterms:created>
  <dcterms:modified xsi:type="dcterms:W3CDTF">2025-11-18T12:02:49Z</dcterms:modified>
</cp:coreProperties>
</file>